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Barlow" panose="00000500000000000000" pitchFamily="2" charset="0"/>
      <p:regular r:id="rId12"/>
    </p:embeddedFont>
    <p:embeddedFont>
      <p:font typeface="Mukta Light" panose="020B0604020202020204" charset="0"/>
      <p:regular r:id="rId13"/>
    </p:embeddedFont>
    <p:embeddedFont>
      <p:font typeface="Prompt Medium" panose="00000600000000000000" pitchFamily="2" charset="-34"/>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80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1167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67462" y="3161348"/>
            <a:ext cx="7381875" cy="1223963"/>
          </a:xfrm>
          <a:prstGeom prst="rect">
            <a:avLst/>
          </a:prstGeom>
          <a:noFill/>
          <a:ln/>
        </p:spPr>
        <p:txBody>
          <a:bodyPr wrap="square" lIns="0" tIns="0" rIns="0" bIns="0" rtlCol="0" anchor="t"/>
          <a:lstStyle/>
          <a:p>
            <a:pPr marL="0" indent="0" algn="l">
              <a:lnSpc>
                <a:spcPts val="4800"/>
              </a:lnSpc>
              <a:buNone/>
            </a:pPr>
            <a:r>
              <a:rPr lang="en-US" sz="3850" dirty="0">
                <a:solidFill>
                  <a:srgbClr val="C6BFEE"/>
                </a:solidFill>
                <a:latin typeface="Prompt Medium" pitchFamily="34" charset="0"/>
                <a:ea typeface="Prompt Medium" pitchFamily="34" charset="-122"/>
                <a:cs typeface="Prompt Medium" pitchFamily="34" charset="-120"/>
              </a:rPr>
              <a:t>Electric Vehicle Sales by State in India</a:t>
            </a:r>
            <a:endParaRPr lang="en-US" sz="3850" dirty="0"/>
          </a:p>
        </p:txBody>
      </p:sp>
      <p:sp>
        <p:nvSpPr>
          <p:cNvPr id="4" name="Text 1"/>
          <p:cNvSpPr/>
          <p:nvPr/>
        </p:nvSpPr>
        <p:spPr>
          <a:xfrm>
            <a:off x="6367462" y="4715708"/>
            <a:ext cx="7381875" cy="352425"/>
          </a:xfrm>
          <a:prstGeom prst="rect">
            <a:avLst/>
          </a:prstGeom>
          <a:noFill/>
          <a:ln/>
        </p:spPr>
        <p:txBody>
          <a:bodyPr wrap="non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Exploratory Data Analysis &amp; Future Forecasting</a:t>
            </a:r>
          </a:p>
          <a:p>
            <a:pPr marL="0" indent="0" algn="l">
              <a:lnSpc>
                <a:spcPts val="2750"/>
              </a:lnSpc>
              <a:buNone/>
            </a:pPr>
            <a:endParaRPr lang="en-US" sz="1700" dirty="0">
              <a:solidFill>
                <a:srgbClr val="DAD8E9"/>
              </a:solidFill>
              <a:latin typeface="Mukta Light" pitchFamily="34" charset="0"/>
              <a:cs typeface="Mukta Light" pitchFamily="34" charset="-120"/>
            </a:endParaRPr>
          </a:p>
          <a:p>
            <a:pPr marL="0" indent="0" algn="l">
              <a:lnSpc>
                <a:spcPts val="2750"/>
              </a:lnSpc>
              <a:buNone/>
            </a:pPr>
            <a:r>
              <a:rPr lang="en-US" sz="1700" dirty="0">
                <a:solidFill>
                  <a:srgbClr val="DAD8E9"/>
                </a:solidFill>
                <a:latin typeface="Mukta Light" pitchFamily="34" charset="0"/>
                <a:cs typeface="Mukta Light" pitchFamily="34" charset="-120"/>
              </a:rPr>
              <a:t>Presented by: </a:t>
            </a:r>
            <a:r>
              <a:rPr lang="en-US" sz="1700" b="1" dirty="0">
                <a:solidFill>
                  <a:srgbClr val="DAD8E9"/>
                </a:solidFill>
                <a:latin typeface="Mukta Light" pitchFamily="34" charset="0"/>
                <a:cs typeface="Mukta Light" pitchFamily="34" charset="-120"/>
              </a:rPr>
              <a:t>GOONDAM RAMALINGAM VENKAT</a:t>
            </a:r>
          </a:p>
          <a:p>
            <a:pPr>
              <a:lnSpc>
                <a:spcPts val="2750"/>
              </a:lnSpc>
            </a:pPr>
            <a:r>
              <a:rPr lang="en-US" sz="1700" dirty="0">
                <a:solidFill>
                  <a:srgbClr val="E5E0DF"/>
                </a:solidFill>
                <a:latin typeface="Barlow" pitchFamily="34" charset="0"/>
                <a:ea typeface="Barlow" pitchFamily="34" charset="-122"/>
                <a:cs typeface="Barlow" pitchFamily="34" charset="-120"/>
              </a:rPr>
              <a:t>Date: [Presentation Date]</a:t>
            </a:r>
            <a:endParaRPr lang="en-US" sz="1700" dirty="0"/>
          </a:p>
          <a:p>
            <a:pPr marL="0" indent="0" algn="l">
              <a:lnSpc>
                <a:spcPts val="2750"/>
              </a:lnSpc>
              <a:buNone/>
            </a:pPr>
            <a:endParaRPr lang="en-US" sz="1700" dirty="0">
              <a:solidFill>
                <a:srgbClr val="DAD8E9"/>
              </a:solidFill>
              <a:latin typeface="Mukta Light" pitchFamily="34" charset="0"/>
              <a:cs typeface="Mukta Light" pitchFamily="34" charset="-12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81063" y="2632710"/>
            <a:ext cx="7381875" cy="1223963"/>
          </a:xfrm>
          <a:prstGeom prst="rect">
            <a:avLst/>
          </a:prstGeom>
          <a:noFill/>
          <a:ln/>
        </p:spPr>
        <p:txBody>
          <a:bodyPr wrap="square" lIns="0" tIns="0" rIns="0" bIns="0" rtlCol="0" anchor="t"/>
          <a:lstStyle/>
          <a:p>
            <a:pPr marL="0" indent="0" algn="l">
              <a:lnSpc>
                <a:spcPts val="4800"/>
              </a:lnSpc>
              <a:buNone/>
            </a:pPr>
            <a:r>
              <a:rPr lang="en-US" sz="3850" dirty="0">
                <a:solidFill>
                  <a:srgbClr val="C6BFEE"/>
                </a:solidFill>
                <a:latin typeface="Prompt Medium" pitchFamily="34" charset="0"/>
                <a:ea typeface="Prompt Medium" pitchFamily="34" charset="-122"/>
                <a:cs typeface="Prompt Medium" pitchFamily="34" charset="-120"/>
              </a:rPr>
              <a:t>Addressing the EV Adoption Challenge</a:t>
            </a:r>
            <a:endParaRPr lang="en-US" sz="3850" dirty="0"/>
          </a:p>
        </p:txBody>
      </p:sp>
      <p:sp>
        <p:nvSpPr>
          <p:cNvPr id="4" name="Text 1"/>
          <p:cNvSpPr/>
          <p:nvPr/>
        </p:nvSpPr>
        <p:spPr>
          <a:xfrm>
            <a:off x="881063" y="4187071"/>
            <a:ext cx="7381875" cy="1409700"/>
          </a:xfrm>
          <a:prstGeom prst="rect">
            <a:avLst/>
          </a:prstGeom>
          <a:noFill/>
          <a:ln/>
        </p:spPr>
        <p:txBody>
          <a:bodyPr wrap="squar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India is increasingly focusing on electric mobility. To better understand and support this shift, we need to analyze electric vehicle (EV) adoption rates across different states. This analysis will provide crucial insights for policy-making and market strategies.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81063" y="2802969"/>
            <a:ext cx="4925497" cy="611981"/>
          </a:xfrm>
          <a:prstGeom prst="rect">
            <a:avLst/>
          </a:prstGeom>
          <a:noFill/>
          <a:ln/>
        </p:spPr>
        <p:txBody>
          <a:bodyPr wrap="none" lIns="0" tIns="0" rIns="0" bIns="0" rtlCol="0" anchor="t"/>
          <a:lstStyle/>
          <a:p>
            <a:pPr marL="0" indent="0" algn="l">
              <a:lnSpc>
                <a:spcPts val="4800"/>
              </a:lnSpc>
              <a:buNone/>
            </a:pPr>
            <a:r>
              <a:rPr lang="en-US" sz="3850" dirty="0">
                <a:solidFill>
                  <a:srgbClr val="C6BFEE"/>
                </a:solidFill>
                <a:latin typeface="Prompt Medium" pitchFamily="34" charset="0"/>
                <a:ea typeface="Prompt Medium" pitchFamily="34" charset="-122"/>
                <a:cs typeface="Prompt Medium" pitchFamily="34" charset="-120"/>
              </a:rPr>
              <a:t>Our Core Objectives</a:t>
            </a:r>
            <a:endParaRPr lang="en-US" sz="3850" dirty="0"/>
          </a:p>
        </p:txBody>
      </p:sp>
      <p:sp>
        <p:nvSpPr>
          <p:cNvPr id="3" name="Shape 1"/>
          <p:cNvSpPr/>
          <p:nvPr/>
        </p:nvSpPr>
        <p:spPr>
          <a:xfrm>
            <a:off x="881063" y="3855482"/>
            <a:ext cx="495657" cy="495657"/>
          </a:xfrm>
          <a:prstGeom prst="roundRect">
            <a:avLst>
              <a:gd name="adj" fmla="val 18667"/>
            </a:avLst>
          </a:prstGeom>
          <a:solidFill>
            <a:srgbClr val="542C49"/>
          </a:solidFill>
          <a:ln w="7620">
            <a:solidFill>
              <a:srgbClr val="6D4562"/>
            </a:solidFill>
            <a:prstDash val="solid"/>
          </a:ln>
        </p:spPr>
      </p:sp>
      <p:sp>
        <p:nvSpPr>
          <p:cNvPr id="4" name="Text 2"/>
          <p:cNvSpPr/>
          <p:nvPr/>
        </p:nvSpPr>
        <p:spPr>
          <a:xfrm>
            <a:off x="1596985" y="3931206"/>
            <a:ext cx="2491740" cy="305991"/>
          </a:xfrm>
          <a:prstGeom prst="rect">
            <a:avLst/>
          </a:prstGeom>
          <a:noFill/>
          <a:ln/>
        </p:spPr>
        <p:txBody>
          <a:bodyPr wrap="none" lIns="0" tIns="0" rIns="0" bIns="0" rtlCol="0" anchor="t"/>
          <a:lstStyle/>
          <a:p>
            <a:pPr marL="0" indent="0" algn="l">
              <a:lnSpc>
                <a:spcPts val="2400"/>
              </a:lnSpc>
              <a:buNone/>
            </a:pPr>
            <a:r>
              <a:rPr lang="en-US" sz="1900" dirty="0">
                <a:solidFill>
                  <a:srgbClr val="DAD8E9"/>
                </a:solidFill>
                <a:latin typeface="Prompt Medium" pitchFamily="34" charset="0"/>
                <a:ea typeface="Prompt Medium" pitchFamily="34" charset="-122"/>
                <a:cs typeface="Prompt Medium" pitchFamily="34" charset="-120"/>
              </a:rPr>
              <a:t>Explore Sales Trends</a:t>
            </a:r>
            <a:endParaRPr lang="en-US" sz="1900" dirty="0"/>
          </a:p>
        </p:txBody>
      </p:sp>
      <p:sp>
        <p:nvSpPr>
          <p:cNvPr id="5" name="Text 3"/>
          <p:cNvSpPr/>
          <p:nvPr/>
        </p:nvSpPr>
        <p:spPr>
          <a:xfrm>
            <a:off x="1596985" y="4369356"/>
            <a:ext cx="3389948" cy="1057275"/>
          </a:xfrm>
          <a:prstGeom prst="rect">
            <a:avLst/>
          </a:prstGeom>
          <a:noFill/>
          <a:ln/>
        </p:spPr>
        <p:txBody>
          <a:bodyPr wrap="squar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Analyze EV sales trends across all Indian states to understand regional variations.</a:t>
            </a:r>
            <a:endParaRPr lang="en-US" sz="1700" dirty="0"/>
          </a:p>
        </p:txBody>
      </p:sp>
      <p:sp>
        <p:nvSpPr>
          <p:cNvPr id="6" name="Shape 4"/>
          <p:cNvSpPr/>
          <p:nvPr/>
        </p:nvSpPr>
        <p:spPr>
          <a:xfrm>
            <a:off x="5262205" y="3855482"/>
            <a:ext cx="495657" cy="495657"/>
          </a:xfrm>
          <a:prstGeom prst="roundRect">
            <a:avLst>
              <a:gd name="adj" fmla="val 18667"/>
            </a:avLst>
          </a:prstGeom>
          <a:solidFill>
            <a:srgbClr val="542C49"/>
          </a:solidFill>
          <a:ln w="7620">
            <a:solidFill>
              <a:srgbClr val="6D4562"/>
            </a:solidFill>
            <a:prstDash val="solid"/>
          </a:ln>
        </p:spPr>
      </p:sp>
      <p:sp>
        <p:nvSpPr>
          <p:cNvPr id="7" name="Text 5"/>
          <p:cNvSpPr/>
          <p:nvPr/>
        </p:nvSpPr>
        <p:spPr>
          <a:xfrm>
            <a:off x="5978128" y="3931206"/>
            <a:ext cx="2487930" cy="305991"/>
          </a:xfrm>
          <a:prstGeom prst="rect">
            <a:avLst/>
          </a:prstGeom>
          <a:noFill/>
          <a:ln/>
        </p:spPr>
        <p:txBody>
          <a:bodyPr wrap="none" lIns="0" tIns="0" rIns="0" bIns="0" rtlCol="0" anchor="t"/>
          <a:lstStyle/>
          <a:p>
            <a:pPr marL="0" indent="0" algn="l">
              <a:lnSpc>
                <a:spcPts val="2400"/>
              </a:lnSpc>
              <a:buNone/>
            </a:pPr>
            <a:r>
              <a:rPr lang="en-US" sz="1900" dirty="0">
                <a:solidFill>
                  <a:srgbClr val="DAD8E9"/>
                </a:solidFill>
                <a:latin typeface="Prompt Medium" pitchFamily="34" charset="0"/>
                <a:ea typeface="Prompt Medium" pitchFamily="34" charset="-122"/>
                <a:cs typeface="Prompt Medium" pitchFamily="34" charset="-120"/>
              </a:rPr>
              <a:t>Identify Key Regions</a:t>
            </a:r>
            <a:endParaRPr lang="en-US" sz="1900" dirty="0"/>
          </a:p>
        </p:txBody>
      </p:sp>
      <p:sp>
        <p:nvSpPr>
          <p:cNvPr id="8" name="Text 6"/>
          <p:cNvSpPr/>
          <p:nvPr/>
        </p:nvSpPr>
        <p:spPr>
          <a:xfrm>
            <a:off x="5978128" y="4369356"/>
            <a:ext cx="3389948" cy="704850"/>
          </a:xfrm>
          <a:prstGeom prst="rect">
            <a:avLst/>
          </a:prstGeom>
          <a:noFill/>
          <a:ln/>
        </p:spPr>
        <p:txBody>
          <a:bodyPr wrap="squar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Pinpoint top-performing and lagging regions in EV adoption.</a:t>
            </a:r>
            <a:endParaRPr lang="en-US" sz="1700" dirty="0"/>
          </a:p>
        </p:txBody>
      </p:sp>
      <p:sp>
        <p:nvSpPr>
          <p:cNvPr id="9" name="Shape 7"/>
          <p:cNvSpPr/>
          <p:nvPr/>
        </p:nvSpPr>
        <p:spPr>
          <a:xfrm>
            <a:off x="9643348" y="3855482"/>
            <a:ext cx="495657" cy="495657"/>
          </a:xfrm>
          <a:prstGeom prst="roundRect">
            <a:avLst>
              <a:gd name="adj" fmla="val 18667"/>
            </a:avLst>
          </a:prstGeom>
          <a:solidFill>
            <a:srgbClr val="542C49"/>
          </a:solidFill>
          <a:ln w="7620">
            <a:solidFill>
              <a:srgbClr val="6D4562"/>
            </a:solidFill>
            <a:prstDash val="solid"/>
          </a:ln>
        </p:spPr>
      </p:sp>
      <p:sp>
        <p:nvSpPr>
          <p:cNvPr id="10" name="Text 8"/>
          <p:cNvSpPr/>
          <p:nvPr/>
        </p:nvSpPr>
        <p:spPr>
          <a:xfrm>
            <a:off x="10359271" y="3931206"/>
            <a:ext cx="2447687" cy="305991"/>
          </a:xfrm>
          <a:prstGeom prst="rect">
            <a:avLst/>
          </a:prstGeom>
          <a:noFill/>
          <a:ln/>
        </p:spPr>
        <p:txBody>
          <a:bodyPr wrap="none" lIns="0" tIns="0" rIns="0" bIns="0" rtlCol="0" anchor="t"/>
          <a:lstStyle/>
          <a:p>
            <a:pPr marL="0" indent="0" algn="l">
              <a:lnSpc>
                <a:spcPts val="2400"/>
              </a:lnSpc>
              <a:buNone/>
            </a:pPr>
            <a:r>
              <a:rPr lang="en-US" sz="1900" dirty="0">
                <a:solidFill>
                  <a:srgbClr val="DAD8E9"/>
                </a:solidFill>
                <a:latin typeface="Prompt Medium" pitchFamily="34" charset="0"/>
                <a:ea typeface="Prompt Medium" pitchFamily="34" charset="-122"/>
                <a:cs typeface="Prompt Medium" pitchFamily="34" charset="-120"/>
              </a:rPr>
              <a:t>Visualize Insights</a:t>
            </a:r>
            <a:endParaRPr lang="en-US" sz="1900" dirty="0"/>
          </a:p>
        </p:txBody>
      </p:sp>
      <p:sp>
        <p:nvSpPr>
          <p:cNvPr id="11" name="Text 9"/>
          <p:cNvSpPr/>
          <p:nvPr/>
        </p:nvSpPr>
        <p:spPr>
          <a:xfrm>
            <a:off x="10359271" y="4369356"/>
            <a:ext cx="3390067" cy="1057275"/>
          </a:xfrm>
          <a:prstGeom prst="rect">
            <a:avLst/>
          </a:prstGeom>
          <a:noFill/>
          <a:ln/>
        </p:spPr>
        <p:txBody>
          <a:bodyPr wrap="squar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Utilize data visualization techniques to derive actionable insights from the sales data.</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81063" y="2167890"/>
            <a:ext cx="6581894" cy="611981"/>
          </a:xfrm>
          <a:prstGeom prst="rect">
            <a:avLst/>
          </a:prstGeom>
          <a:noFill/>
          <a:ln/>
        </p:spPr>
        <p:txBody>
          <a:bodyPr wrap="none" lIns="0" tIns="0" rIns="0" bIns="0" rtlCol="0" anchor="t"/>
          <a:lstStyle/>
          <a:p>
            <a:pPr marL="0" indent="0" algn="l">
              <a:lnSpc>
                <a:spcPts val="4800"/>
              </a:lnSpc>
              <a:buNone/>
            </a:pPr>
            <a:r>
              <a:rPr lang="en-US" sz="3850" dirty="0">
                <a:solidFill>
                  <a:srgbClr val="C6BFEE"/>
                </a:solidFill>
                <a:latin typeface="Prompt Medium" pitchFamily="34" charset="0"/>
                <a:ea typeface="Prompt Medium" pitchFamily="34" charset="-122"/>
                <a:cs typeface="Prompt Medium" pitchFamily="34" charset="-120"/>
              </a:rPr>
              <a:t>Understanding Our Dataset</a:t>
            </a:r>
            <a:endParaRPr lang="en-US" sz="3850" dirty="0"/>
          </a:p>
        </p:txBody>
      </p:sp>
      <p:sp>
        <p:nvSpPr>
          <p:cNvPr id="3" name="Text 1"/>
          <p:cNvSpPr/>
          <p:nvPr/>
        </p:nvSpPr>
        <p:spPr>
          <a:xfrm>
            <a:off x="881063" y="3220403"/>
            <a:ext cx="12868275" cy="352425"/>
          </a:xfrm>
          <a:prstGeom prst="rect">
            <a:avLst/>
          </a:prstGeom>
          <a:noFill/>
          <a:ln/>
        </p:spPr>
        <p:txBody>
          <a:bodyPr wrap="non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Our analysis is based on a comprehensive dataset sourced from Kaggle. This dataset includes various attributes essential for our study:</a:t>
            </a:r>
            <a:endParaRPr lang="en-US" sz="1700" dirty="0"/>
          </a:p>
        </p:txBody>
      </p:sp>
      <p:sp>
        <p:nvSpPr>
          <p:cNvPr id="4" name="Text 2"/>
          <p:cNvSpPr/>
          <p:nvPr/>
        </p:nvSpPr>
        <p:spPr>
          <a:xfrm>
            <a:off x="881063" y="3820597"/>
            <a:ext cx="12868275" cy="352425"/>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State Name: Identifies the specific Indian state.</a:t>
            </a:r>
            <a:endParaRPr lang="en-US" sz="1700" dirty="0"/>
          </a:p>
        </p:txBody>
      </p:sp>
      <p:sp>
        <p:nvSpPr>
          <p:cNvPr id="5" name="Text 3"/>
          <p:cNvSpPr/>
          <p:nvPr/>
        </p:nvSpPr>
        <p:spPr>
          <a:xfrm>
            <a:off x="881063" y="4250055"/>
            <a:ext cx="12868275" cy="352425"/>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Vehicle Category: Differentiates between vehicle types (e.g., 2W, 4W).</a:t>
            </a:r>
            <a:endParaRPr lang="en-US" sz="1700" dirty="0"/>
          </a:p>
        </p:txBody>
      </p:sp>
      <p:sp>
        <p:nvSpPr>
          <p:cNvPr id="6" name="Text 4"/>
          <p:cNvSpPr/>
          <p:nvPr/>
        </p:nvSpPr>
        <p:spPr>
          <a:xfrm>
            <a:off x="881063" y="4679513"/>
            <a:ext cx="12868275" cy="352425"/>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Fuel Type: Specifies the fuel used (e.g., Electric, Petrol).</a:t>
            </a:r>
            <a:endParaRPr lang="en-US" sz="1700" dirty="0"/>
          </a:p>
        </p:txBody>
      </p:sp>
      <p:sp>
        <p:nvSpPr>
          <p:cNvPr id="7" name="Text 5"/>
          <p:cNvSpPr/>
          <p:nvPr/>
        </p:nvSpPr>
        <p:spPr>
          <a:xfrm>
            <a:off x="881063" y="5108972"/>
            <a:ext cx="12868275" cy="352425"/>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Sales Count: Records the number of vehicles sold.</a:t>
            </a:r>
            <a:endParaRPr lang="en-US" sz="1700" dirty="0"/>
          </a:p>
        </p:txBody>
      </p:sp>
      <p:sp>
        <p:nvSpPr>
          <p:cNvPr id="8" name="Text 6"/>
          <p:cNvSpPr/>
          <p:nvPr/>
        </p:nvSpPr>
        <p:spPr>
          <a:xfrm>
            <a:off x="881063" y="5709166"/>
            <a:ext cx="12868275" cy="352425"/>
          </a:xfrm>
          <a:prstGeom prst="rect">
            <a:avLst/>
          </a:prstGeom>
          <a:noFill/>
          <a:ln/>
        </p:spPr>
        <p:txBody>
          <a:bodyPr wrap="non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The dataset covers multiple years and various vehicle types, providing a broad overview of the Indian automotive market.</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81063" y="2079427"/>
            <a:ext cx="7381875" cy="1223963"/>
          </a:xfrm>
          <a:prstGeom prst="rect">
            <a:avLst/>
          </a:prstGeom>
          <a:noFill/>
          <a:ln/>
        </p:spPr>
        <p:txBody>
          <a:bodyPr wrap="square" lIns="0" tIns="0" rIns="0" bIns="0" rtlCol="0" anchor="t"/>
          <a:lstStyle/>
          <a:p>
            <a:pPr marL="0" indent="0" algn="l">
              <a:lnSpc>
                <a:spcPts val="4800"/>
              </a:lnSpc>
              <a:buNone/>
            </a:pPr>
            <a:r>
              <a:rPr lang="en-US" sz="3850" dirty="0">
                <a:solidFill>
                  <a:srgbClr val="C6BFEE"/>
                </a:solidFill>
                <a:latin typeface="Prompt Medium" pitchFamily="34" charset="0"/>
                <a:ea typeface="Prompt Medium" pitchFamily="34" charset="-122"/>
                <a:cs typeface="Prompt Medium" pitchFamily="34" charset="-120"/>
              </a:rPr>
              <a:t>Data Preparation: Ensuring Accuracy</a:t>
            </a:r>
            <a:endParaRPr lang="en-US" sz="3850" dirty="0"/>
          </a:p>
        </p:txBody>
      </p:sp>
      <p:sp>
        <p:nvSpPr>
          <p:cNvPr id="4" name="Text 1"/>
          <p:cNvSpPr/>
          <p:nvPr/>
        </p:nvSpPr>
        <p:spPr>
          <a:xfrm>
            <a:off x="881063" y="3633788"/>
            <a:ext cx="7381875" cy="704850"/>
          </a:xfrm>
          <a:prstGeom prst="rect">
            <a:avLst/>
          </a:prstGeom>
          <a:noFill/>
          <a:ln/>
        </p:spPr>
        <p:txBody>
          <a:bodyPr wrap="squar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Before analysis, rigorous data preprocessing was performed to ensure accuracy and reliability. Key steps included:</a:t>
            </a:r>
            <a:endParaRPr lang="en-US" sz="1700" dirty="0"/>
          </a:p>
        </p:txBody>
      </p:sp>
      <p:sp>
        <p:nvSpPr>
          <p:cNvPr id="5" name="Text 2"/>
          <p:cNvSpPr/>
          <p:nvPr/>
        </p:nvSpPr>
        <p:spPr>
          <a:xfrm>
            <a:off x="881063" y="4586407"/>
            <a:ext cx="7381875" cy="352425"/>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Cleaning missing values and removing duplicate entries.</a:t>
            </a:r>
            <a:endParaRPr lang="en-US" sz="1700" dirty="0"/>
          </a:p>
        </p:txBody>
      </p:sp>
      <p:sp>
        <p:nvSpPr>
          <p:cNvPr id="6" name="Text 3"/>
          <p:cNvSpPr/>
          <p:nvPr/>
        </p:nvSpPr>
        <p:spPr>
          <a:xfrm>
            <a:off x="881063" y="5015865"/>
            <a:ext cx="7381875" cy="352425"/>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Normalizing state names for consistency across the dataset.</a:t>
            </a:r>
            <a:endParaRPr lang="en-US" sz="1700" dirty="0"/>
          </a:p>
        </p:txBody>
      </p:sp>
      <p:sp>
        <p:nvSpPr>
          <p:cNvPr id="7" name="Text 4"/>
          <p:cNvSpPr/>
          <p:nvPr/>
        </p:nvSpPr>
        <p:spPr>
          <a:xfrm>
            <a:off x="881063" y="5445323"/>
            <a:ext cx="7381875" cy="704850"/>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Filtering the data specifically for Electric Vehicles only, to focus on our core objective.</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81063" y="1903214"/>
            <a:ext cx="7381875" cy="1223963"/>
          </a:xfrm>
          <a:prstGeom prst="rect">
            <a:avLst/>
          </a:prstGeom>
          <a:noFill/>
          <a:ln/>
        </p:spPr>
        <p:txBody>
          <a:bodyPr wrap="square" lIns="0" tIns="0" rIns="0" bIns="0" rtlCol="0" anchor="t"/>
          <a:lstStyle/>
          <a:p>
            <a:pPr marL="0" indent="0" algn="l">
              <a:lnSpc>
                <a:spcPts val="4800"/>
              </a:lnSpc>
              <a:buNone/>
            </a:pPr>
            <a:r>
              <a:rPr lang="en-US" sz="3850" dirty="0">
                <a:solidFill>
                  <a:srgbClr val="C6BFEE"/>
                </a:solidFill>
                <a:latin typeface="Prompt Medium" pitchFamily="34" charset="0"/>
                <a:ea typeface="Prompt Medium" pitchFamily="34" charset="-122"/>
                <a:cs typeface="Prompt Medium" pitchFamily="34" charset="-120"/>
              </a:rPr>
              <a:t>Key Findings from Exploratory Data Analysis</a:t>
            </a:r>
            <a:endParaRPr lang="en-US" sz="3850" dirty="0"/>
          </a:p>
        </p:txBody>
      </p:sp>
      <p:sp>
        <p:nvSpPr>
          <p:cNvPr id="4" name="Text 1"/>
          <p:cNvSpPr/>
          <p:nvPr/>
        </p:nvSpPr>
        <p:spPr>
          <a:xfrm>
            <a:off x="881063" y="3457575"/>
            <a:ext cx="7381875" cy="704850"/>
          </a:xfrm>
          <a:prstGeom prst="rect">
            <a:avLst/>
          </a:prstGeom>
          <a:noFill/>
          <a:ln/>
        </p:spPr>
        <p:txBody>
          <a:bodyPr wrap="squar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Our exploratory data analysis revealed significant trends and patterns in EV sales across India.</a:t>
            </a:r>
            <a:endParaRPr lang="en-US" sz="1700" dirty="0"/>
          </a:p>
        </p:txBody>
      </p:sp>
      <p:sp>
        <p:nvSpPr>
          <p:cNvPr id="5" name="Text 2"/>
          <p:cNvSpPr/>
          <p:nvPr/>
        </p:nvSpPr>
        <p:spPr>
          <a:xfrm>
            <a:off x="881063" y="4410194"/>
            <a:ext cx="7381875" cy="704850"/>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Identified the top 5 states with the highest EV sales, highlighting regional leaders.</a:t>
            </a:r>
            <a:endParaRPr lang="en-US" sz="1700" dirty="0"/>
          </a:p>
        </p:txBody>
      </p:sp>
      <p:sp>
        <p:nvSpPr>
          <p:cNvPr id="6" name="Text 3"/>
          <p:cNvSpPr/>
          <p:nvPr/>
        </p:nvSpPr>
        <p:spPr>
          <a:xfrm>
            <a:off x="881063" y="5192078"/>
            <a:ext cx="7381875" cy="352425"/>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Visualized year-on-year growth to observe the adoption trajectory over time.</a:t>
            </a:r>
            <a:endParaRPr lang="en-US" sz="1700" dirty="0"/>
          </a:p>
        </p:txBody>
      </p:sp>
      <p:sp>
        <p:nvSpPr>
          <p:cNvPr id="7" name="Text 4"/>
          <p:cNvSpPr/>
          <p:nvPr/>
        </p:nvSpPr>
        <p:spPr>
          <a:xfrm>
            <a:off x="881063" y="5621536"/>
            <a:ext cx="7381875" cy="704850"/>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Compared sales by vehicle category, such as 2-wheelers (2W) versus 4-wheelers (4W), to understand market segmentation.</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81063" y="2436733"/>
            <a:ext cx="6868716" cy="611981"/>
          </a:xfrm>
          <a:prstGeom prst="rect">
            <a:avLst/>
          </a:prstGeom>
          <a:noFill/>
          <a:ln/>
        </p:spPr>
        <p:txBody>
          <a:bodyPr wrap="none" lIns="0" tIns="0" rIns="0" bIns="0" rtlCol="0" anchor="t"/>
          <a:lstStyle/>
          <a:p>
            <a:pPr marL="0" indent="0" algn="l">
              <a:lnSpc>
                <a:spcPts val="4800"/>
              </a:lnSpc>
              <a:buNone/>
            </a:pPr>
            <a:r>
              <a:rPr lang="en-US" sz="3850" dirty="0">
                <a:solidFill>
                  <a:srgbClr val="C6BFEE"/>
                </a:solidFill>
                <a:latin typeface="Prompt Medium" pitchFamily="34" charset="0"/>
                <a:ea typeface="Prompt Medium" pitchFamily="34" charset="-122"/>
                <a:cs typeface="Prompt Medium" pitchFamily="34" charset="-120"/>
              </a:rPr>
              <a:t>Insights: Leaders and Trends</a:t>
            </a:r>
            <a:endParaRPr lang="en-US" sz="3850" dirty="0"/>
          </a:p>
        </p:txBody>
      </p:sp>
      <p:sp>
        <p:nvSpPr>
          <p:cNvPr id="3" name="Shape 1"/>
          <p:cNvSpPr/>
          <p:nvPr/>
        </p:nvSpPr>
        <p:spPr>
          <a:xfrm>
            <a:off x="881063" y="3489246"/>
            <a:ext cx="4142542" cy="2303621"/>
          </a:xfrm>
          <a:prstGeom prst="roundRect">
            <a:avLst>
              <a:gd name="adj" fmla="val 4016"/>
            </a:avLst>
          </a:prstGeom>
          <a:solidFill>
            <a:srgbClr val="542C49"/>
          </a:solidFill>
          <a:ln w="7620">
            <a:solidFill>
              <a:srgbClr val="6D4562"/>
            </a:solidFill>
            <a:prstDash val="solid"/>
          </a:ln>
        </p:spPr>
      </p:sp>
      <p:sp>
        <p:nvSpPr>
          <p:cNvPr id="4" name="Text 2"/>
          <p:cNvSpPr/>
          <p:nvPr/>
        </p:nvSpPr>
        <p:spPr>
          <a:xfrm>
            <a:off x="1108948" y="3717131"/>
            <a:ext cx="2447687" cy="305991"/>
          </a:xfrm>
          <a:prstGeom prst="rect">
            <a:avLst/>
          </a:prstGeom>
          <a:noFill/>
          <a:ln/>
        </p:spPr>
        <p:txBody>
          <a:bodyPr wrap="none" lIns="0" tIns="0" rIns="0" bIns="0" rtlCol="0" anchor="t"/>
          <a:lstStyle/>
          <a:p>
            <a:pPr marL="0" indent="0" algn="l">
              <a:lnSpc>
                <a:spcPts val="2400"/>
              </a:lnSpc>
              <a:buNone/>
            </a:pPr>
            <a:r>
              <a:rPr lang="en-US" sz="1900" dirty="0">
                <a:solidFill>
                  <a:srgbClr val="DAD8E9"/>
                </a:solidFill>
                <a:latin typeface="Prompt Medium" pitchFamily="34" charset="0"/>
                <a:ea typeface="Prompt Medium" pitchFamily="34" charset="-122"/>
                <a:cs typeface="Prompt Medium" pitchFamily="34" charset="-120"/>
              </a:rPr>
              <a:t>Leading States</a:t>
            </a:r>
            <a:endParaRPr lang="en-US" sz="1900" dirty="0"/>
          </a:p>
        </p:txBody>
      </p:sp>
      <p:sp>
        <p:nvSpPr>
          <p:cNvPr id="5" name="Text 3"/>
          <p:cNvSpPr/>
          <p:nvPr/>
        </p:nvSpPr>
        <p:spPr>
          <a:xfrm>
            <a:off x="1108948" y="4155281"/>
            <a:ext cx="3686770" cy="1057275"/>
          </a:xfrm>
          <a:prstGeom prst="rect">
            <a:avLst/>
          </a:prstGeom>
          <a:noFill/>
          <a:ln/>
        </p:spPr>
        <p:txBody>
          <a:bodyPr wrap="squar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Delhi and Karnataka consistently lead in electric vehicle sales, indicating strong adoption in these regions.</a:t>
            </a:r>
            <a:endParaRPr lang="en-US" sz="1700" dirty="0"/>
          </a:p>
        </p:txBody>
      </p:sp>
      <p:sp>
        <p:nvSpPr>
          <p:cNvPr id="6" name="Shape 4"/>
          <p:cNvSpPr/>
          <p:nvPr/>
        </p:nvSpPr>
        <p:spPr>
          <a:xfrm>
            <a:off x="5243870" y="3489246"/>
            <a:ext cx="4142542" cy="2303621"/>
          </a:xfrm>
          <a:prstGeom prst="roundRect">
            <a:avLst>
              <a:gd name="adj" fmla="val 4016"/>
            </a:avLst>
          </a:prstGeom>
          <a:solidFill>
            <a:srgbClr val="542C49"/>
          </a:solidFill>
          <a:ln w="7620">
            <a:solidFill>
              <a:srgbClr val="6D4562"/>
            </a:solidFill>
            <a:prstDash val="solid"/>
          </a:ln>
        </p:spPr>
      </p:sp>
      <p:sp>
        <p:nvSpPr>
          <p:cNvPr id="7" name="Text 5"/>
          <p:cNvSpPr/>
          <p:nvPr/>
        </p:nvSpPr>
        <p:spPr>
          <a:xfrm>
            <a:off x="5471755" y="3717131"/>
            <a:ext cx="2447687" cy="305991"/>
          </a:xfrm>
          <a:prstGeom prst="rect">
            <a:avLst/>
          </a:prstGeom>
          <a:noFill/>
          <a:ln/>
        </p:spPr>
        <p:txBody>
          <a:bodyPr wrap="none" lIns="0" tIns="0" rIns="0" bIns="0" rtlCol="0" anchor="t"/>
          <a:lstStyle/>
          <a:p>
            <a:pPr marL="0" indent="0" algn="l">
              <a:lnSpc>
                <a:spcPts val="2400"/>
              </a:lnSpc>
              <a:buNone/>
            </a:pPr>
            <a:r>
              <a:rPr lang="en-US" sz="1900" dirty="0">
                <a:solidFill>
                  <a:srgbClr val="DAD8E9"/>
                </a:solidFill>
                <a:latin typeface="Prompt Medium" pitchFamily="34" charset="0"/>
                <a:ea typeface="Prompt Medium" pitchFamily="34" charset="-122"/>
                <a:cs typeface="Prompt Medium" pitchFamily="34" charset="-120"/>
              </a:rPr>
              <a:t>Post-2020 Growth</a:t>
            </a:r>
            <a:endParaRPr lang="en-US" sz="1900" dirty="0"/>
          </a:p>
        </p:txBody>
      </p:sp>
      <p:sp>
        <p:nvSpPr>
          <p:cNvPr id="8" name="Text 6"/>
          <p:cNvSpPr/>
          <p:nvPr/>
        </p:nvSpPr>
        <p:spPr>
          <a:xfrm>
            <a:off x="5471755" y="4155281"/>
            <a:ext cx="3686770" cy="1057275"/>
          </a:xfrm>
          <a:prstGeom prst="rect">
            <a:avLst/>
          </a:prstGeom>
          <a:noFill/>
          <a:ln/>
        </p:spPr>
        <p:txBody>
          <a:bodyPr wrap="squar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There has been a steady and significant rise in EV adoption across India, particularly noticeable after 2020.</a:t>
            </a:r>
            <a:endParaRPr lang="en-US" sz="1700" dirty="0"/>
          </a:p>
        </p:txBody>
      </p:sp>
      <p:sp>
        <p:nvSpPr>
          <p:cNvPr id="9" name="Shape 7"/>
          <p:cNvSpPr/>
          <p:nvPr/>
        </p:nvSpPr>
        <p:spPr>
          <a:xfrm>
            <a:off x="9606677" y="3489246"/>
            <a:ext cx="4142542" cy="2303621"/>
          </a:xfrm>
          <a:prstGeom prst="roundRect">
            <a:avLst>
              <a:gd name="adj" fmla="val 4016"/>
            </a:avLst>
          </a:prstGeom>
          <a:solidFill>
            <a:srgbClr val="542C49"/>
          </a:solidFill>
          <a:ln w="7620">
            <a:solidFill>
              <a:srgbClr val="6D4562"/>
            </a:solidFill>
            <a:prstDash val="solid"/>
          </a:ln>
        </p:spPr>
      </p:sp>
      <p:sp>
        <p:nvSpPr>
          <p:cNvPr id="10" name="Text 8"/>
          <p:cNvSpPr/>
          <p:nvPr/>
        </p:nvSpPr>
        <p:spPr>
          <a:xfrm>
            <a:off x="9834562" y="3717131"/>
            <a:ext cx="2447687" cy="305991"/>
          </a:xfrm>
          <a:prstGeom prst="rect">
            <a:avLst/>
          </a:prstGeom>
          <a:noFill/>
          <a:ln/>
        </p:spPr>
        <p:txBody>
          <a:bodyPr wrap="none" lIns="0" tIns="0" rIns="0" bIns="0" rtlCol="0" anchor="t"/>
          <a:lstStyle/>
          <a:p>
            <a:pPr marL="0" indent="0" algn="l">
              <a:lnSpc>
                <a:spcPts val="2400"/>
              </a:lnSpc>
              <a:buNone/>
            </a:pPr>
            <a:r>
              <a:rPr lang="en-US" sz="1900" dirty="0">
                <a:solidFill>
                  <a:srgbClr val="DAD8E9"/>
                </a:solidFill>
                <a:latin typeface="Prompt Medium" pitchFamily="34" charset="0"/>
                <a:ea typeface="Prompt Medium" pitchFamily="34" charset="-122"/>
                <a:cs typeface="Prompt Medium" pitchFamily="34" charset="-120"/>
              </a:rPr>
              <a:t>E-Rickshaw Impact</a:t>
            </a:r>
            <a:endParaRPr lang="en-US" sz="1900" dirty="0"/>
          </a:p>
        </p:txBody>
      </p:sp>
      <p:sp>
        <p:nvSpPr>
          <p:cNvPr id="11" name="Text 9"/>
          <p:cNvSpPr/>
          <p:nvPr/>
        </p:nvSpPr>
        <p:spPr>
          <a:xfrm>
            <a:off x="9834562" y="4155281"/>
            <a:ext cx="3686770" cy="1409700"/>
          </a:xfrm>
          <a:prstGeom prst="rect">
            <a:avLst/>
          </a:prstGeom>
          <a:noFill/>
          <a:ln/>
        </p:spPr>
        <p:txBody>
          <a:bodyPr wrap="squar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E-rickshaws constitute a substantial share of EV sales in several states, contributing significantly to overall adoption.</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67462" y="2632710"/>
            <a:ext cx="7381875" cy="1223963"/>
          </a:xfrm>
          <a:prstGeom prst="rect">
            <a:avLst/>
          </a:prstGeom>
          <a:noFill/>
          <a:ln/>
        </p:spPr>
        <p:txBody>
          <a:bodyPr wrap="square" lIns="0" tIns="0" rIns="0" bIns="0" rtlCol="0" anchor="t"/>
          <a:lstStyle/>
          <a:p>
            <a:pPr marL="0" indent="0" algn="l">
              <a:lnSpc>
                <a:spcPts val="4800"/>
              </a:lnSpc>
              <a:buNone/>
            </a:pPr>
            <a:r>
              <a:rPr lang="en-US" sz="3850" dirty="0">
                <a:solidFill>
                  <a:srgbClr val="C6BFEE"/>
                </a:solidFill>
                <a:latin typeface="Prompt Medium" pitchFamily="34" charset="0"/>
                <a:ea typeface="Prompt Medium" pitchFamily="34" charset="-122"/>
                <a:cs typeface="Prompt Medium" pitchFamily="34" charset="-120"/>
              </a:rPr>
              <a:t>Conclusion: Uneven but Growing Adoption</a:t>
            </a:r>
            <a:endParaRPr lang="en-US" sz="3850" dirty="0"/>
          </a:p>
        </p:txBody>
      </p:sp>
      <p:sp>
        <p:nvSpPr>
          <p:cNvPr id="4" name="Text 1"/>
          <p:cNvSpPr/>
          <p:nvPr/>
        </p:nvSpPr>
        <p:spPr>
          <a:xfrm>
            <a:off x="6367462" y="4187071"/>
            <a:ext cx="7381875" cy="1409700"/>
          </a:xfrm>
          <a:prstGeom prst="rect">
            <a:avLst/>
          </a:prstGeom>
          <a:noFill/>
          <a:ln/>
        </p:spPr>
        <p:txBody>
          <a:bodyPr wrap="squar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Our analysis concludes that electric vehicle adoption in India is growing, but the growth is uneven across states. Key states are driving the current momentum, highlighting the need for targeted policy incentives to accelerate adoption nationwide and ensure equitable distribution of EV benefits.</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81063" y="2032992"/>
            <a:ext cx="6260306" cy="611981"/>
          </a:xfrm>
          <a:prstGeom prst="rect">
            <a:avLst/>
          </a:prstGeom>
          <a:noFill/>
          <a:ln/>
        </p:spPr>
        <p:txBody>
          <a:bodyPr wrap="none" lIns="0" tIns="0" rIns="0" bIns="0" rtlCol="0" anchor="t"/>
          <a:lstStyle/>
          <a:p>
            <a:pPr marL="0" indent="0" algn="l">
              <a:lnSpc>
                <a:spcPts val="4800"/>
              </a:lnSpc>
              <a:buNone/>
            </a:pPr>
            <a:r>
              <a:rPr lang="en-US" sz="3850" dirty="0">
                <a:solidFill>
                  <a:srgbClr val="C6BFEE"/>
                </a:solidFill>
                <a:latin typeface="Prompt Medium" pitchFamily="34" charset="0"/>
                <a:ea typeface="Prompt Medium" pitchFamily="34" charset="-122"/>
                <a:cs typeface="Prompt Medium" pitchFamily="34" charset="-120"/>
              </a:rPr>
              <a:t>Future Work &amp; Next Steps</a:t>
            </a:r>
            <a:endParaRPr lang="en-US" sz="3850" dirty="0"/>
          </a:p>
        </p:txBody>
      </p:sp>
      <p:sp>
        <p:nvSpPr>
          <p:cNvPr id="4" name="Text 1"/>
          <p:cNvSpPr/>
          <p:nvPr/>
        </p:nvSpPr>
        <p:spPr>
          <a:xfrm>
            <a:off x="881063" y="2975372"/>
            <a:ext cx="7381875" cy="704850"/>
          </a:xfrm>
          <a:prstGeom prst="rect">
            <a:avLst/>
          </a:prstGeom>
          <a:noFill/>
          <a:ln/>
        </p:spPr>
        <p:txBody>
          <a:bodyPr wrap="square" lIns="0" tIns="0" rIns="0" bIns="0" rtlCol="0" anchor="t"/>
          <a:lstStyle/>
          <a:p>
            <a:pPr marL="0" indent="0" algn="l">
              <a:lnSpc>
                <a:spcPts val="2750"/>
              </a:lnSpc>
              <a:buNone/>
            </a:pPr>
            <a:r>
              <a:rPr lang="en-US" sz="1700" dirty="0">
                <a:solidFill>
                  <a:srgbClr val="DAD8E9"/>
                </a:solidFill>
                <a:latin typeface="Mukta Light" pitchFamily="34" charset="0"/>
                <a:ea typeface="Mukta Light" pitchFamily="34" charset="-122"/>
                <a:cs typeface="Mukta Light" pitchFamily="34" charset="-120"/>
              </a:rPr>
              <a:t>To further enhance our understanding and predictive capabilities, our future work will focus on:</a:t>
            </a:r>
            <a:endParaRPr lang="en-US" sz="1700" dirty="0"/>
          </a:p>
        </p:txBody>
      </p:sp>
      <p:sp>
        <p:nvSpPr>
          <p:cNvPr id="5" name="Text 2"/>
          <p:cNvSpPr/>
          <p:nvPr/>
        </p:nvSpPr>
        <p:spPr>
          <a:xfrm>
            <a:off x="881063" y="3927991"/>
            <a:ext cx="7381875" cy="704850"/>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Conducting time series forecasting of EV sales to predict future trends and demand.</a:t>
            </a:r>
            <a:endParaRPr lang="en-US" sz="1700" dirty="0"/>
          </a:p>
        </p:txBody>
      </p:sp>
      <p:sp>
        <p:nvSpPr>
          <p:cNvPr id="6" name="Text 3"/>
          <p:cNvSpPr/>
          <p:nvPr/>
        </p:nvSpPr>
        <p:spPr>
          <a:xfrm>
            <a:off x="881063" y="4709874"/>
            <a:ext cx="7381875" cy="704850"/>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Integrating charging infrastructure data to analyze its correlation with EV adoption rates.</a:t>
            </a:r>
            <a:endParaRPr lang="en-US" sz="1700" dirty="0"/>
          </a:p>
        </p:txBody>
      </p:sp>
      <p:sp>
        <p:nvSpPr>
          <p:cNvPr id="7" name="Text 4"/>
          <p:cNvSpPr/>
          <p:nvPr/>
        </p:nvSpPr>
        <p:spPr>
          <a:xfrm>
            <a:off x="881063" y="5491758"/>
            <a:ext cx="7381875" cy="704850"/>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DAD8E9"/>
                </a:solidFill>
                <a:latin typeface="Mukta Light" pitchFamily="34" charset="0"/>
                <a:ea typeface="Mukta Light" pitchFamily="34" charset="-122"/>
                <a:cs typeface="Mukta Light" pitchFamily="34" charset="-120"/>
              </a:rPr>
              <a:t>Examining the correlation between state-wise policies and EV sales to identify effective regulatory frameworks.</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TotalTime>
  <Words>530</Words>
  <Application>Microsoft Office PowerPoint</Application>
  <PresentationFormat>Custom</PresentationFormat>
  <Paragraphs>54</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Prompt Medium</vt:lpstr>
      <vt:lpstr>Barlow</vt:lpstr>
      <vt:lpstr>Arial</vt:lpstr>
      <vt:lpstr>Mukta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Venkat G R</cp:lastModifiedBy>
  <cp:revision>3</cp:revision>
  <dcterms:created xsi:type="dcterms:W3CDTF">2025-07-03T15:06:20Z</dcterms:created>
  <dcterms:modified xsi:type="dcterms:W3CDTF">2025-07-03T15:28:32Z</dcterms:modified>
</cp:coreProperties>
</file>